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71" r:id="rId3"/>
    <p:sldId id="300" r:id="rId4"/>
    <p:sldId id="258" r:id="rId5"/>
    <p:sldId id="301" r:id="rId6"/>
    <p:sldId id="302" r:id="rId7"/>
    <p:sldId id="303" r:id="rId8"/>
    <p:sldId id="261" r:id="rId9"/>
    <p:sldId id="305" r:id="rId10"/>
    <p:sldId id="304" r:id="rId11"/>
  </p:sldIdLst>
  <p:sldSz cx="9144000" cy="5143500" type="screen16x9"/>
  <p:notesSz cx="6858000" cy="9144000"/>
  <p:embeddedFontLst>
    <p:embeddedFont>
      <p:font typeface="Anonymous Pro" panose="020B0604020202020204" charset="0"/>
      <p:regular r:id="rId13"/>
      <p:bold r:id="rId14"/>
      <p:italic r:id="rId15"/>
      <p:boldItalic r:id="rId16"/>
    </p:embeddedFont>
    <p:embeddedFont>
      <p:font typeface="Coming Soon" panose="020B0604020202020204" charset="0"/>
      <p:regular r:id="rId17"/>
    </p:embeddedFont>
    <p:embeddedFont>
      <p:font typeface="Concert One" panose="020B0604020202020204" charset="0"/>
      <p:regular r:id="rId18"/>
    </p:embeddedFont>
    <p:embeddedFont>
      <p:font typeface="Ink Free" panose="03080402000500000000" pitchFamily="66" charset="0"/>
      <p:regular r:id="rId19"/>
    </p:embeddedFont>
    <p:embeddedFont>
      <p:font typeface="Roboto Condensed Light" panose="02000000000000000000" pitchFamily="2" charset="0"/>
      <p:regular r:id="rId20"/>
      <p:italic r:id="rId21"/>
    </p:embeddedFont>
    <p:embeddedFont>
      <p:font typeface="Roboto Medium" panose="02000000000000000000" pitchFamily="2" charset="0"/>
      <p:regular r:id="rId22"/>
      <p:italic r:id="rId23"/>
    </p:embeddedFont>
    <p:embeddedFont>
      <p:font typeface="Roboto Mono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72F2BD-5953-458A-96E6-CA60803F8C7B}">
  <a:tblStyle styleId="{D172F2BD-5953-458A-96E6-CA60803F8C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53034354b_0_24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53034354b_0_24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8" r:id="rId5"/>
    <p:sldLayoutId id="2147483659" r:id="rId6"/>
    <p:sldLayoutId id="2147483661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099" y="1905461"/>
            <a:ext cx="6395045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dirty="0"/>
              <a:t>Svjetski dan osoba sa sindromom</a:t>
            </a:r>
            <a:br>
              <a:rPr lang="hr-HR" sz="5400" dirty="0"/>
            </a:br>
            <a:r>
              <a:rPr lang="hr-HR" sz="5400" dirty="0"/>
              <a:t>Down</a:t>
            </a:r>
            <a:endParaRPr sz="5400"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452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21. ožujka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7;p29">
            <a:extLst>
              <a:ext uri="{FF2B5EF4-FFF2-40B4-BE49-F238E27FC236}">
                <a16:creationId xmlns:a16="http://schemas.microsoft.com/office/drawing/2014/main" id="{DE33D9B8-AB14-4DF2-B72E-682C0099362F}"/>
              </a:ext>
            </a:extLst>
          </p:cNvPr>
          <p:cNvSpPr txBox="1">
            <a:spLocks/>
          </p:cNvSpPr>
          <p:nvPr/>
        </p:nvSpPr>
        <p:spPr>
          <a:xfrm>
            <a:off x="3014888" y="3769325"/>
            <a:ext cx="3907406" cy="45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/>
            <a:r>
              <a:rPr lang="hr-HR" dirty="0"/>
              <a:t>Osnovna škola Jabukovac – Zagreb</a:t>
            </a:r>
          </a:p>
          <a:p>
            <a:pPr marL="0" indent="0"/>
            <a:r>
              <a:rPr lang="hr-HR" dirty="0"/>
              <a:t>školska godina 2021./2022.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ck your socks Stock Video Footage - 4K and HD Video Clips | Shutterstock">
            <a:extLst>
              <a:ext uri="{FF2B5EF4-FFF2-40B4-BE49-F238E27FC236}">
                <a16:creationId xmlns:a16="http://schemas.microsoft.com/office/drawing/2014/main" id="{B344559D-6E71-42A3-95C9-E2EC31AD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85750"/>
            <a:ext cx="81153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F16EB87-B997-4108-8D47-3F28394FAAFF}"/>
              </a:ext>
            </a:extLst>
          </p:cNvPr>
          <p:cNvSpPr txBox="1"/>
          <p:nvPr/>
        </p:nvSpPr>
        <p:spPr>
          <a:xfrm>
            <a:off x="2293144" y="4343399"/>
            <a:ext cx="525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chemeClr val="accent4">
                    <a:lumMod val="75000"/>
                  </a:schemeClr>
                </a:solidFill>
                <a:latin typeface="Ink Free" panose="03080402000500000000" pitchFamily="66" charset="0"/>
              </a:rPr>
              <a:t>Vrijeme je za razrednu fotografiju!</a:t>
            </a:r>
          </a:p>
        </p:txBody>
      </p:sp>
    </p:spTree>
    <p:extLst>
      <p:ext uri="{BB962C8B-B14F-4D97-AF65-F5344CB8AC3E}">
        <p14:creationId xmlns:p14="http://schemas.microsoft.com/office/powerpoint/2010/main" val="270279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title"/>
          </p:nvPr>
        </p:nvSpPr>
        <p:spPr>
          <a:xfrm>
            <a:off x="583809" y="500157"/>
            <a:ext cx="3334043" cy="892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Što je sindrom Down?</a:t>
            </a:r>
            <a:endParaRPr dirty="0"/>
          </a:p>
        </p:txBody>
      </p:sp>
      <p:grpSp>
        <p:nvGrpSpPr>
          <p:cNvPr id="431" name="Google Shape;431;p44"/>
          <p:cNvGrpSpPr/>
          <p:nvPr/>
        </p:nvGrpSpPr>
        <p:grpSpPr>
          <a:xfrm rot="5400000">
            <a:off x="5027403" y="1282991"/>
            <a:ext cx="3600065" cy="2577461"/>
            <a:chOff x="2556950" y="2043625"/>
            <a:chExt cx="2458725" cy="1760200"/>
          </a:xfrm>
        </p:grpSpPr>
        <p:sp>
          <p:nvSpPr>
            <p:cNvPr id="432" name="Google Shape;432;p44"/>
            <p:cNvSpPr/>
            <p:nvPr/>
          </p:nvSpPr>
          <p:spPr>
            <a:xfrm>
              <a:off x="2556950" y="2043625"/>
              <a:ext cx="2458725" cy="1760200"/>
            </a:xfrm>
            <a:custGeom>
              <a:avLst/>
              <a:gdLst/>
              <a:ahLst/>
              <a:cxnLst/>
              <a:rect l="l" t="t" r="r" b="b"/>
              <a:pathLst>
                <a:path w="98349" h="70408" extrusionOk="0">
                  <a:moveTo>
                    <a:pt x="90818" y="1816"/>
                  </a:moveTo>
                  <a:cubicBezTo>
                    <a:pt x="92383" y="1969"/>
                    <a:pt x="93897" y="2373"/>
                    <a:pt x="95019" y="3508"/>
                  </a:cubicBezTo>
                  <a:cubicBezTo>
                    <a:pt x="96028" y="4532"/>
                    <a:pt x="96504" y="5893"/>
                    <a:pt x="96734" y="7309"/>
                  </a:cubicBezTo>
                  <a:cubicBezTo>
                    <a:pt x="96493" y="6832"/>
                    <a:pt x="96285" y="6466"/>
                    <a:pt x="96173" y="6300"/>
                  </a:cubicBezTo>
                  <a:cubicBezTo>
                    <a:pt x="94887" y="4384"/>
                    <a:pt x="92996" y="2705"/>
                    <a:pt x="90818" y="1816"/>
                  </a:cubicBezTo>
                  <a:close/>
                  <a:moveTo>
                    <a:pt x="11961" y="1646"/>
                  </a:moveTo>
                  <a:cubicBezTo>
                    <a:pt x="12129" y="1646"/>
                    <a:pt x="12296" y="1647"/>
                    <a:pt x="12463" y="1647"/>
                  </a:cubicBezTo>
                  <a:cubicBezTo>
                    <a:pt x="15236" y="1651"/>
                    <a:pt x="18010" y="1674"/>
                    <a:pt x="20784" y="1688"/>
                  </a:cubicBezTo>
                  <a:lnTo>
                    <a:pt x="53375" y="1849"/>
                  </a:lnTo>
                  <a:cubicBezTo>
                    <a:pt x="58769" y="1875"/>
                    <a:pt x="64162" y="1907"/>
                    <a:pt x="69553" y="1907"/>
                  </a:cubicBezTo>
                  <a:cubicBezTo>
                    <a:pt x="75895" y="1907"/>
                    <a:pt x="82236" y="1863"/>
                    <a:pt x="88576" y="1717"/>
                  </a:cubicBezTo>
                  <a:cubicBezTo>
                    <a:pt x="89068" y="1724"/>
                    <a:pt x="89571" y="1733"/>
                    <a:pt x="90074" y="1761"/>
                  </a:cubicBezTo>
                  <a:cubicBezTo>
                    <a:pt x="91936" y="2502"/>
                    <a:pt x="93588" y="3529"/>
                    <a:pt x="94965" y="5102"/>
                  </a:cubicBezTo>
                  <a:cubicBezTo>
                    <a:pt x="95712" y="5955"/>
                    <a:pt x="96335" y="6907"/>
                    <a:pt x="96820" y="7930"/>
                  </a:cubicBezTo>
                  <a:cubicBezTo>
                    <a:pt x="96911" y="8720"/>
                    <a:pt x="96939" y="9512"/>
                    <a:pt x="96950" y="10260"/>
                  </a:cubicBezTo>
                  <a:cubicBezTo>
                    <a:pt x="97038" y="15743"/>
                    <a:pt x="96885" y="21239"/>
                    <a:pt x="96853" y="26722"/>
                  </a:cubicBezTo>
                  <a:lnTo>
                    <a:pt x="96655" y="59972"/>
                  </a:lnTo>
                  <a:cubicBezTo>
                    <a:pt x="96639" y="60013"/>
                    <a:pt x="96626" y="60056"/>
                    <a:pt x="96620" y="60101"/>
                  </a:cubicBezTo>
                  <a:cubicBezTo>
                    <a:pt x="96277" y="62648"/>
                    <a:pt x="96354" y="65704"/>
                    <a:pt x="93954" y="67311"/>
                  </a:cubicBezTo>
                  <a:cubicBezTo>
                    <a:pt x="92234" y="68462"/>
                    <a:pt x="90018" y="68563"/>
                    <a:pt x="87924" y="68563"/>
                  </a:cubicBezTo>
                  <a:cubicBezTo>
                    <a:pt x="87478" y="68563"/>
                    <a:pt x="87038" y="68558"/>
                    <a:pt x="86609" y="68558"/>
                  </a:cubicBezTo>
                  <a:cubicBezTo>
                    <a:pt x="86449" y="68558"/>
                    <a:pt x="86290" y="68559"/>
                    <a:pt x="86134" y="68561"/>
                  </a:cubicBezTo>
                  <a:cubicBezTo>
                    <a:pt x="79796" y="68630"/>
                    <a:pt x="73460" y="68702"/>
                    <a:pt x="67122" y="68777"/>
                  </a:cubicBezTo>
                  <a:cubicBezTo>
                    <a:pt x="54449" y="68943"/>
                    <a:pt x="41775" y="69086"/>
                    <a:pt x="29100" y="69207"/>
                  </a:cubicBezTo>
                  <a:cubicBezTo>
                    <a:pt x="25099" y="69250"/>
                    <a:pt x="21017" y="69468"/>
                    <a:pt x="16955" y="69468"/>
                  </a:cubicBezTo>
                  <a:cubicBezTo>
                    <a:pt x="15090" y="69468"/>
                    <a:pt x="13229" y="69422"/>
                    <a:pt x="11382" y="69292"/>
                  </a:cubicBezTo>
                  <a:cubicBezTo>
                    <a:pt x="11338" y="69271"/>
                    <a:pt x="11291" y="69256"/>
                    <a:pt x="11243" y="69249"/>
                  </a:cubicBezTo>
                  <a:cubicBezTo>
                    <a:pt x="9261" y="68910"/>
                    <a:pt x="7147" y="68692"/>
                    <a:pt x="5324" y="67786"/>
                  </a:cubicBezTo>
                  <a:cubicBezTo>
                    <a:pt x="2945" y="66603"/>
                    <a:pt x="1957" y="64442"/>
                    <a:pt x="1766" y="61862"/>
                  </a:cubicBezTo>
                  <a:cubicBezTo>
                    <a:pt x="1395" y="56826"/>
                    <a:pt x="1728" y="51663"/>
                    <a:pt x="1735" y="46613"/>
                  </a:cubicBezTo>
                  <a:cubicBezTo>
                    <a:pt x="1749" y="35854"/>
                    <a:pt x="1764" y="25094"/>
                    <a:pt x="1779" y="14335"/>
                  </a:cubicBezTo>
                  <a:cubicBezTo>
                    <a:pt x="1787" y="10034"/>
                    <a:pt x="1586" y="4144"/>
                    <a:pt x="6469" y="2332"/>
                  </a:cubicBezTo>
                  <a:cubicBezTo>
                    <a:pt x="8213" y="1685"/>
                    <a:pt x="10115" y="1646"/>
                    <a:pt x="11961" y="1646"/>
                  </a:cubicBezTo>
                  <a:close/>
                  <a:moveTo>
                    <a:pt x="13285" y="114"/>
                  </a:moveTo>
                  <a:cubicBezTo>
                    <a:pt x="12308" y="114"/>
                    <a:pt x="11333" y="128"/>
                    <a:pt x="10360" y="170"/>
                  </a:cubicBezTo>
                  <a:cubicBezTo>
                    <a:pt x="8433" y="256"/>
                    <a:pt x="6448" y="529"/>
                    <a:pt x="4740" y="1483"/>
                  </a:cubicBezTo>
                  <a:cubicBezTo>
                    <a:pt x="1083" y="3528"/>
                    <a:pt x="415" y="7888"/>
                    <a:pt x="333" y="11705"/>
                  </a:cubicBezTo>
                  <a:cubicBezTo>
                    <a:pt x="85" y="23331"/>
                    <a:pt x="297" y="34985"/>
                    <a:pt x="284" y="46615"/>
                  </a:cubicBezTo>
                  <a:cubicBezTo>
                    <a:pt x="280" y="49934"/>
                    <a:pt x="276" y="53253"/>
                    <a:pt x="271" y="56572"/>
                  </a:cubicBezTo>
                  <a:cubicBezTo>
                    <a:pt x="270" y="59156"/>
                    <a:pt x="0" y="61953"/>
                    <a:pt x="735" y="64469"/>
                  </a:cubicBezTo>
                  <a:cubicBezTo>
                    <a:pt x="2020" y="68857"/>
                    <a:pt x="6707" y="70383"/>
                    <a:pt x="10866" y="70383"/>
                  </a:cubicBezTo>
                  <a:cubicBezTo>
                    <a:pt x="10941" y="70383"/>
                    <a:pt x="11016" y="70382"/>
                    <a:pt x="11090" y="70381"/>
                  </a:cubicBezTo>
                  <a:cubicBezTo>
                    <a:pt x="11215" y="70380"/>
                    <a:pt x="11335" y="70334"/>
                    <a:pt x="11429" y="70253"/>
                  </a:cubicBezTo>
                  <a:cubicBezTo>
                    <a:pt x="12710" y="70379"/>
                    <a:pt x="14003" y="70407"/>
                    <a:pt x="15298" y="70407"/>
                  </a:cubicBezTo>
                  <a:cubicBezTo>
                    <a:pt x="15751" y="70407"/>
                    <a:pt x="16204" y="70404"/>
                    <a:pt x="16657" y="70400"/>
                  </a:cubicBezTo>
                  <a:cubicBezTo>
                    <a:pt x="20114" y="70371"/>
                    <a:pt x="23570" y="70339"/>
                    <a:pt x="27027" y="70305"/>
                  </a:cubicBezTo>
                  <a:cubicBezTo>
                    <a:pt x="33940" y="70240"/>
                    <a:pt x="40853" y="70176"/>
                    <a:pt x="47766" y="70112"/>
                  </a:cubicBezTo>
                  <a:cubicBezTo>
                    <a:pt x="61461" y="69984"/>
                    <a:pt x="75204" y="70217"/>
                    <a:pt x="88893" y="69756"/>
                  </a:cubicBezTo>
                  <a:cubicBezTo>
                    <a:pt x="91383" y="69672"/>
                    <a:pt x="94095" y="69291"/>
                    <a:pt x="95825" y="67303"/>
                  </a:cubicBezTo>
                  <a:cubicBezTo>
                    <a:pt x="97229" y="65692"/>
                    <a:pt x="97707" y="63354"/>
                    <a:pt x="97702" y="61216"/>
                  </a:cubicBezTo>
                  <a:cubicBezTo>
                    <a:pt x="97844" y="61112"/>
                    <a:pt x="97944" y="60948"/>
                    <a:pt x="97945" y="60721"/>
                  </a:cubicBezTo>
                  <a:cubicBezTo>
                    <a:pt x="98025" y="47899"/>
                    <a:pt x="98104" y="35079"/>
                    <a:pt x="98183" y="22259"/>
                  </a:cubicBezTo>
                  <a:cubicBezTo>
                    <a:pt x="98203" y="19054"/>
                    <a:pt x="98221" y="15849"/>
                    <a:pt x="98238" y="12644"/>
                  </a:cubicBezTo>
                  <a:cubicBezTo>
                    <a:pt x="98247" y="10300"/>
                    <a:pt x="98349" y="7837"/>
                    <a:pt x="97619" y="5576"/>
                  </a:cubicBezTo>
                  <a:cubicBezTo>
                    <a:pt x="96494" y="2088"/>
                    <a:pt x="93720" y="828"/>
                    <a:pt x="90596" y="828"/>
                  </a:cubicBezTo>
                  <a:cubicBezTo>
                    <a:pt x="90441" y="828"/>
                    <a:pt x="90285" y="831"/>
                    <a:pt x="90129" y="837"/>
                  </a:cubicBezTo>
                  <a:lnTo>
                    <a:pt x="90128" y="837"/>
                  </a:lnTo>
                  <a:cubicBezTo>
                    <a:pt x="66351" y="1"/>
                    <a:pt x="42503" y="277"/>
                    <a:pt x="18704" y="170"/>
                  </a:cubicBezTo>
                  <a:cubicBezTo>
                    <a:pt x="16902" y="162"/>
                    <a:pt x="15092" y="114"/>
                    <a:pt x="13285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4670200" y="2819475"/>
              <a:ext cx="245125" cy="219275"/>
            </a:xfrm>
            <a:custGeom>
              <a:avLst/>
              <a:gdLst/>
              <a:ahLst/>
              <a:cxnLst/>
              <a:rect l="l" t="t" r="r" b="b"/>
              <a:pathLst>
                <a:path w="9805" h="8771" extrusionOk="0">
                  <a:moveTo>
                    <a:pt x="6458" y="1744"/>
                  </a:moveTo>
                  <a:lnTo>
                    <a:pt x="6458" y="1744"/>
                  </a:lnTo>
                  <a:cubicBezTo>
                    <a:pt x="6577" y="1765"/>
                    <a:pt x="6694" y="1793"/>
                    <a:pt x="6810" y="1826"/>
                  </a:cubicBezTo>
                  <a:cubicBezTo>
                    <a:pt x="8173" y="2233"/>
                    <a:pt x="8547" y="3509"/>
                    <a:pt x="8357" y="4744"/>
                  </a:cubicBezTo>
                  <a:cubicBezTo>
                    <a:pt x="8322" y="4117"/>
                    <a:pt x="8146" y="3499"/>
                    <a:pt x="7814" y="2957"/>
                  </a:cubicBezTo>
                  <a:cubicBezTo>
                    <a:pt x="7497" y="2436"/>
                    <a:pt x="7011" y="2019"/>
                    <a:pt x="6458" y="1744"/>
                  </a:cubicBezTo>
                  <a:close/>
                  <a:moveTo>
                    <a:pt x="4989" y="2133"/>
                  </a:moveTo>
                  <a:cubicBezTo>
                    <a:pt x="6456" y="2133"/>
                    <a:pt x="7706" y="3080"/>
                    <a:pt x="7730" y="4903"/>
                  </a:cubicBezTo>
                  <a:cubicBezTo>
                    <a:pt x="7742" y="5796"/>
                    <a:pt x="7376" y="6656"/>
                    <a:pt x="6797" y="7223"/>
                  </a:cubicBezTo>
                  <a:cubicBezTo>
                    <a:pt x="6429" y="7400"/>
                    <a:pt x="6022" y="7478"/>
                    <a:pt x="5603" y="7478"/>
                  </a:cubicBezTo>
                  <a:cubicBezTo>
                    <a:pt x="4895" y="7478"/>
                    <a:pt x="4156" y="7255"/>
                    <a:pt x="3525" y="6903"/>
                  </a:cubicBezTo>
                  <a:cubicBezTo>
                    <a:pt x="3308" y="6781"/>
                    <a:pt x="3103" y="6642"/>
                    <a:pt x="2911" y="6484"/>
                  </a:cubicBezTo>
                  <a:cubicBezTo>
                    <a:pt x="2179" y="5525"/>
                    <a:pt x="1818" y="4255"/>
                    <a:pt x="2392" y="3156"/>
                  </a:cubicBezTo>
                  <a:cubicBezTo>
                    <a:pt x="2562" y="2832"/>
                    <a:pt x="2827" y="2564"/>
                    <a:pt x="3148" y="2347"/>
                  </a:cubicBezTo>
                  <a:cubicBezTo>
                    <a:pt x="3197" y="2429"/>
                    <a:pt x="3284" y="2476"/>
                    <a:pt x="3375" y="2476"/>
                  </a:cubicBezTo>
                  <a:cubicBezTo>
                    <a:pt x="3408" y="2476"/>
                    <a:pt x="3442" y="2469"/>
                    <a:pt x="3475" y="2456"/>
                  </a:cubicBezTo>
                  <a:cubicBezTo>
                    <a:pt x="3979" y="2239"/>
                    <a:pt x="4496" y="2133"/>
                    <a:pt x="4989" y="2133"/>
                  </a:cubicBezTo>
                  <a:close/>
                  <a:moveTo>
                    <a:pt x="5476" y="1"/>
                  </a:moveTo>
                  <a:cubicBezTo>
                    <a:pt x="4394" y="1"/>
                    <a:pt x="3206" y="667"/>
                    <a:pt x="2447" y="1312"/>
                  </a:cubicBezTo>
                  <a:cubicBezTo>
                    <a:pt x="910" y="2619"/>
                    <a:pt x="0" y="4604"/>
                    <a:pt x="1199" y="6446"/>
                  </a:cubicBezTo>
                  <a:cubicBezTo>
                    <a:pt x="2115" y="7852"/>
                    <a:pt x="3948" y="8770"/>
                    <a:pt x="5658" y="8770"/>
                  </a:cubicBezTo>
                  <a:cubicBezTo>
                    <a:pt x="5901" y="8770"/>
                    <a:pt x="6142" y="8752"/>
                    <a:pt x="6377" y="8713"/>
                  </a:cubicBezTo>
                  <a:cubicBezTo>
                    <a:pt x="8390" y="8384"/>
                    <a:pt x="9495" y="6421"/>
                    <a:pt x="9651" y="4517"/>
                  </a:cubicBezTo>
                  <a:cubicBezTo>
                    <a:pt x="9804" y="2648"/>
                    <a:pt x="8845" y="987"/>
                    <a:pt x="6990" y="633"/>
                  </a:cubicBezTo>
                  <a:cubicBezTo>
                    <a:pt x="6986" y="628"/>
                    <a:pt x="6987" y="622"/>
                    <a:pt x="6982" y="617"/>
                  </a:cubicBezTo>
                  <a:cubicBezTo>
                    <a:pt x="6556" y="176"/>
                    <a:pt x="6030" y="1"/>
                    <a:pt x="5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2729800" y="2201775"/>
              <a:ext cx="1934650" cy="1470275"/>
            </a:xfrm>
            <a:custGeom>
              <a:avLst/>
              <a:gdLst/>
              <a:ahLst/>
              <a:cxnLst/>
              <a:rect l="l" t="t" r="r" b="b"/>
              <a:pathLst>
                <a:path w="77386" h="58811" extrusionOk="0">
                  <a:moveTo>
                    <a:pt x="1185" y="1196"/>
                  </a:moveTo>
                  <a:cubicBezTo>
                    <a:pt x="1321" y="1206"/>
                    <a:pt x="1457" y="1209"/>
                    <a:pt x="1594" y="1217"/>
                  </a:cubicBezTo>
                  <a:cubicBezTo>
                    <a:pt x="1469" y="1589"/>
                    <a:pt x="1356" y="1964"/>
                    <a:pt x="1256" y="2343"/>
                  </a:cubicBezTo>
                  <a:cubicBezTo>
                    <a:pt x="1233" y="1960"/>
                    <a:pt x="1214" y="1577"/>
                    <a:pt x="1185" y="1196"/>
                  </a:cubicBezTo>
                  <a:close/>
                  <a:moveTo>
                    <a:pt x="1429" y="10485"/>
                  </a:moveTo>
                  <a:cubicBezTo>
                    <a:pt x="1528" y="13703"/>
                    <a:pt x="1641" y="16920"/>
                    <a:pt x="1741" y="20138"/>
                  </a:cubicBezTo>
                  <a:cubicBezTo>
                    <a:pt x="1837" y="23209"/>
                    <a:pt x="1746" y="26237"/>
                    <a:pt x="1537" y="29264"/>
                  </a:cubicBezTo>
                  <a:lnTo>
                    <a:pt x="1537" y="29263"/>
                  </a:lnTo>
                  <a:cubicBezTo>
                    <a:pt x="1502" y="24699"/>
                    <a:pt x="1466" y="20136"/>
                    <a:pt x="1431" y="15573"/>
                  </a:cubicBezTo>
                  <a:cubicBezTo>
                    <a:pt x="1418" y="13882"/>
                    <a:pt x="1426" y="12184"/>
                    <a:pt x="1429" y="10485"/>
                  </a:cubicBezTo>
                  <a:close/>
                  <a:moveTo>
                    <a:pt x="2124" y="1246"/>
                  </a:moveTo>
                  <a:cubicBezTo>
                    <a:pt x="4213" y="1360"/>
                    <a:pt x="6315" y="1397"/>
                    <a:pt x="8419" y="1397"/>
                  </a:cubicBezTo>
                  <a:cubicBezTo>
                    <a:pt x="12299" y="1397"/>
                    <a:pt x="16191" y="1272"/>
                    <a:pt x="20040" y="1270"/>
                  </a:cubicBezTo>
                  <a:cubicBezTo>
                    <a:pt x="26225" y="1266"/>
                    <a:pt x="32411" y="1262"/>
                    <a:pt x="38596" y="1259"/>
                  </a:cubicBezTo>
                  <a:cubicBezTo>
                    <a:pt x="39551" y="1258"/>
                    <a:pt x="40507" y="1258"/>
                    <a:pt x="41462" y="1258"/>
                  </a:cubicBezTo>
                  <a:cubicBezTo>
                    <a:pt x="52992" y="1258"/>
                    <a:pt x="64522" y="1289"/>
                    <a:pt x="76050" y="1431"/>
                  </a:cubicBezTo>
                  <a:cubicBezTo>
                    <a:pt x="75508" y="10645"/>
                    <a:pt x="75757" y="19965"/>
                    <a:pt x="75669" y="29192"/>
                  </a:cubicBezTo>
                  <a:lnTo>
                    <a:pt x="75407" y="56668"/>
                  </a:lnTo>
                  <a:cubicBezTo>
                    <a:pt x="63045" y="57008"/>
                    <a:pt x="50680" y="57249"/>
                    <a:pt x="38315" y="57388"/>
                  </a:cubicBezTo>
                  <a:cubicBezTo>
                    <a:pt x="32078" y="57457"/>
                    <a:pt x="25842" y="57499"/>
                    <a:pt x="19605" y="57515"/>
                  </a:cubicBezTo>
                  <a:cubicBezTo>
                    <a:pt x="16487" y="57522"/>
                    <a:pt x="13368" y="57517"/>
                    <a:pt x="10250" y="57534"/>
                  </a:cubicBezTo>
                  <a:cubicBezTo>
                    <a:pt x="10143" y="57535"/>
                    <a:pt x="10036" y="57535"/>
                    <a:pt x="9929" y="57535"/>
                  </a:cubicBezTo>
                  <a:cubicBezTo>
                    <a:pt x="8490" y="57535"/>
                    <a:pt x="7027" y="57489"/>
                    <a:pt x="5567" y="57489"/>
                  </a:cubicBezTo>
                  <a:cubicBezTo>
                    <a:pt x="4939" y="57489"/>
                    <a:pt x="4312" y="57498"/>
                    <a:pt x="3688" y="57522"/>
                  </a:cubicBezTo>
                  <a:cubicBezTo>
                    <a:pt x="3003" y="57039"/>
                    <a:pt x="2376" y="56527"/>
                    <a:pt x="1858" y="55767"/>
                  </a:cubicBezTo>
                  <a:cubicBezTo>
                    <a:pt x="1847" y="55751"/>
                    <a:pt x="1839" y="55734"/>
                    <a:pt x="1827" y="55718"/>
                  </a:cubicBezTo>
                  <a:cubicBezTo>
                    <a:pt x="1832" y="54354"/>
                    <a:pt x="1719" y="52964"/>
                    <a:pt x="1709" y="51661"/>
                  </a:cubicBezTo>
                  <a:lnTo>
                    <a:pt x="1653" y="44374"/>
                  </a:lnTo>
                  <a:cubicBezTo>
                    <a:pt x="1624" y="40693"/>
                    <a:pt x="1596" y="37014"/>
                    <a:pt x="1568" y="33333"/>
                  </a:cubicBezTo>
                  <a:cubicBezTo>
                    <a:pt x="2545" y="23669"/>
                    <a:pt x="1881" y="13855"/>
                    <a:pt x="1409" y="4156"/>
                  </a:cubicBezTo>
                  <a:cubicBezTo>
                    <a:pt x="1577" y="3170"/>
                    <a:pt x="1816" y="2197"/>
                    <a:pt x="2124" y="1246"/>
                  </a:cubicBezTo>
                  <a:close/>
                  <a:moveTo>
                    <a:pt x="1796" y="56741"/>
                  </a:moveTo>
                  <a:cubicBezTo>
                    <a:pt x="2019" y="57044"/>
                    <a:pt x="2266" y="57328"/>
                    <a:pt x="2537" y="57589"/>
                  </a:cubicBezTo>
                  <a:cubicBezTo>
                    <a:pt x="2262" y="57609"/>
                    <a:pt x="1987" y="57631"/>
                    <a:pt x="1714" y="57661"/>
                  </a:cubicBezTo>
                  <a:cubicBezTo>
                    <a:pt x="1754" y="57359"/>
                    <a:pt x="1778" y="57051"/>
                    <a:pt x="1796" y="56741"/>
                  </a:cubicBezTo>
                  <a:close/>
                  <a:moveTo>
                    <a:pt x="8719" y="0"/>
                  </a:moveTo>
                  <a:cubicBezTo>
                    <a:pt x="6094" y="0"/>
                    <a:pt x="3474" y="55"/>
                    <a:pt x="877" y="244"/>
                  </a:cubicBezTo>
                  <a:cubicBezTo>
                    <a:pt x="844" y="246"/>
                    <a:pt x="819" y="259"/>
                    <a:pt x="789" y="266"/>
                  </a:cubicBezTo>
                  <a:cubicBezTo>
                    <a:pt x="771" y="264"/>
                    <a:pt x="752" y="263"/>
                    <a:pt x="734" y="263"/>
                  </a:cubicBezTo>
                  <a:cubicBezTo>
                    <a:pt x="541" y="263"/>
                    <a:pt x="349" y="388"/>
                    <a:pt x="331" y="651"/>
                  </a:cubicBezTo>
                  <a:cubicBezTo>
                    <a:pt x="1" y="5484"/>
                    <a:pt x="225" y="10382"/>
                    <a:pt x="256" y="15225"/>
                  </a:cubicBezTo>
                  <a:cubicBezTo>
                    <a:pt x="288" y="20083"/>
                    <a:pt x="319" y="24941"/>
                    <a:pt x="350" y="29799"/>
                  </a:cubicBezTo>
                  <a:lnTo>
                    <a:pt x="440" y="44026"/>
                  </a:lnTo>
                  <a:lnTo>
                    <a:pt x="486" y="51313"/>
                  </a:lnTo>
                  <a:cubicBezTo>
                    <a:pt x="501" y="53595"/>
                    <a:pt x="196" y="56150"/>
                    <a:pt x="694" y="58379"/>
                  </a:cubicBezTo>
                  <a:cubicBezTo>
                    <a:pt x="743" y="58599"/>
                    <a:pt x="943" y="58709"/>
                    <a:pt x="1142" y="58709"/>
                  </a:cubicBezTo>
                  <a:cubicBezTo>
                    <a:pt x="1313" y="58709"/>
                    <a:pt x="1484" y="58628"/>
                    <a:pt x="1560" y="58465"/>
                  </a:cubicBezTo>
                  <a:cubicBezTo>
                    <a:pt x="2410" y="58574"/>
                    <a:pt x="3275" y="58631"/>
                    <a:pt x="4143" y="58662"/>
                  </a:cubicBezTo>
                  <a:cubicBezTo>
                    <a:pt x="4267" y="58711"/>
                    <a:pt x="4390" y="58760"/>
                    <a:pt x="4517" y="58797"/>
                  </a:cubicBezTo>
                  <a:cubicBezTo>
                    <a:pt x="4549" y="58806"/>
                    <a:pt x="4579" y="58811"/>
                    <a:pt x="4608" y="58811"/>
                  </a:cubicBezTo>
                  <a:cubicBezTo>
                    <a:pt x="4706" y="58811"/>
                    <a:pt x="4782" y="58758"/>
                    <a:pt x="4829" y="58685"/>
                  </a:cubicBezTo>
                  <a:cubicBezTo>
                    <a:pt x="5253" y="58694"/>
                    <a:pt x="5679" y="58697"/>
                    <a:pt x="6104" y="58697"/>
                  </a:cubicBezTo>
                  <a:cubicBezTo>
                    <a:pt x="7282" y="58697"/>
                    <a:pt x="8460" y="58673"/>
                    <a:pt x="9622" y="58673"/>
                  </a:cubicBezTo>
                  <a:cubicBezTo>
                    <a:pt x="9831" y="58673"/>
                    <a:pt x="10041" y="58674"/>
                    <a:pt x="10249" y="58676"/>
                  </a:cubicBezTo>
                  <a:cubicBezTo>
                    <a:pt x="12029" y="58692"/>
                    <a:pt x="13808" y="58697"/>
                    <a:pt x="15587" y="58697"/>
                  </a:cubicBezTo>
                  <a:cubicBezTo>
                    <a:pt x="16811" y="58697"/>
                    <a:pt x="18034" y="58695"/>
                    <a:pt x="19258" y="58693"/>
                  </a:cubicBezTo>
                  <a:cubicBezTo>
                    <a:pt x="25610" y="58680"/>
                    <a:pt x="31963" y="58642"/>
                    <a:pt x="38314" y="58575"/>
                  </a:cubicBezTo>
                  <a:cubicBezTo>
                    <a:pt x="50762" y="58444"/>
                    <a:pt x="63207" y="58209"/>
                    <a:pt x="75651" y="57869"/>
                  </a:cubicBezTo>
                  <a:cubicBezTo>
                    <a:pt x="75753" y="57933"/>
                    <a:pt x="75875" y="57965"/>
                    <a:pt x="75997" y="57965"/>
                  </a:cubicBezTo>
                  <a:cubicBezTo>
                    <a:pt x="76255" y="57965"/>
                    <a:pt x="76513" y="57823"/>
                    <a:pt x="76585" y="57538"/>
                  </a:cubicBezTo>
                  <a:cubicBezTo>
                    <a:pt x="76668" y="57367"/>
                    <a:pt x="76677" y="57171"/>
                    <a:pt x="76610" y="56994"/>
                  </a:cubicBezTo>
                  <a:cubicBezTo>
                    <a:pt x="76695" y="47727"/>
                    <a:pt x="76782" y="38459"/>
                    <a:pt x="76869" y="29191"/>
                  </a:cubicBezTo>
                  <a:cubicBezTo>
                    <a:pt x="76954" y="19914"/>
                    <a:pt x="77386" y="10546"/>
                    <a:pt x="77006" y="1274"/>
                  </a:cubicBezTo>
                  <a:cubicBezTo>
                    <a:pt x="77324" y="946"/>
                    <a:pt x="77187" y="235"/>
                    <a:pt x="76591" y="229"/>
                  </a:cubicBezTo>
                  <a:cubicBezTo>
                    <a:pt x="66238" y="106"/>
                    <a:pt x="55885" y="74"/>
                    <a:pt x="45533" y="74"/>
                  </a:cubicBezTo>
                  <a:cubicBezTo>
                    <a:pt x="43221" y="74"/>
                    <a:pt x="40908" y="76"/>
                    <a:pt x="38596" y="78"/>
                  </a:cubicBezTo>
                  <a:cubicBezTo>
                    <a:pt x="32411" y="84"/>
                    <a:pt x="26225" y="94"/>
                    <a:pt x="20040" y="108"/>
                  </a:cubicBezTo>
                  <a:cubicBezTo>
                    <a:pt x="19935" y="108"/>
                    <a:pt x="19830" y="108"/>
                    <a:pt x="19725" y="108"/>
                  </a:cubicBezTo>
                  <a:cubicBezTo>
                    <a:pt x="16078" y="108"/>
                    <a:pt x="12393" y="0"/>
                    <a:pt x="8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44"/>
          <p:cNvSpPr txBox="1">
            <a:spLocks noGrp="1"/>
          </p:cNvSpPr>
          <p:nvPr>
            <p:ph type="subTitle" idx="4294967295"/>
          </p:nvPr>
        </p:nvSpPr>
        <p:spPr>
          <a:xfrm>
            <a:off x="583809" y="1426788"/>
            <a:ext cx="2957730" cy="2430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600" dirty="0">
                <a:solidFill>
                  <a:schemeClr val="dk2"/>
                </a:solidFill>
              </a:rPr>
              <a:t>Sindrom Down genetsko je odstupanje s kojim se rađa 1 od otprilike 700 djece.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1600" dirty="0">
                <a:solidFill>
                  <a:schemeClr val="dk2"/>
                </a:solidFill>
              </a:rPr>
              <a:t>Sindrom je dobio ime po liječniku Langdonu Downu koji ga je opisao u 19. stoljeću.</a:t>
            </a:r>
            <a:endParaRPr sz="1600" dirty="0">
              <a:solidFill>
                <a:schemeClr val="dk2"/>
              </a:solidFill>
            </a:endParaRPr>
          </a:p>
        </p:txBody>
      </p:sp>
      <p:pic>
        <p:nvPicPr>
          <p:cNvPr id="436" name="Google Shape;436;p44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10800000">
            <a:off x="62175" y="376678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ational document being prepared on children with Down syndrome - Tehran  Tim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r="19390"/>
          <a:stretch/>
        </p:blipFill>
        <p:spPr bwMode="auto">
          <a:xfrm>
            <a:off x="5774788" y="1143830"/>
            <a:ext cx="2074984" cy="25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Downov sindrom nastaje?</a:t>
            </a:r>
          </a:p>
        </p:txBody>
      </p:sp>
      <p:pic>
        <p:nvPicPr>
          <p:cNvPr id="2050" name="Picture 2" descr="About Down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2" y="247167"/>
            <a:ext cx="5175524" cy="291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Google Shape;202;p31">
            <a:extLst>
              <a:ext uri="{FF2B5EF4-FFF2-40B4-BE49-F238E27FC236}">
                <a16:creationId xmlns:a16="http://schemas.microsoft.com/office/drawing/2014/main" id="{CD292B85-57E0-4F15-A1F8-EF83A50706EA}"/>
              </a:ext>
            </a:extLst>
          </p:cNvPr>
          <p:cNvSpPr txBox="1">
            <a:spLocks/>
          </p:cNvSpPr>
          <p:nvPr/>
        </p:nvSpPr>
        <p:spPr>
          <a:xfrm>
            <a:off x="322670" y="3257250"/>
            <a:ext cx="2874000" cy="1479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dirty="0">
                <a:latin typeface="Roboto Condensed Light" panose="020B0604020202020204" pitchFamily="2" charset="0"/>
                <a:ea typeface="Roboto Condensed Light" panose="020B0604020202020204" pitchFamily="2" charset="0"/>
              </a:rPr>
              <a:t>Svaka osoba u jezgri stanica ima 46 kromosoma, odnosno 23 para naslijeđenih od roditelja. </a:t>
            </a:r>
          </a:p>
          <a:p>
            <a:r>
              <a:rPr lang="hr-HR" dirty="0">
                <a:latin typeface="Roboto Condensed Light" panose="020B0604020202020204" pitchFamily="2" charset="0"/>
                <a:ea typeface="Roboto Condensed Light" panose="020B0604020202020204" pitchFamily="2" charset="0"/>
              </a:rPr>
              <a:t>Kromosom sadrži DNA molekulu s genetskim uputama.</a:t>
            </a:r>
            <a:endParaRPr lang="en-US" dirty="0">
              <a:latin typeface="Roboto Condensed Light" panose="020B0604020202020204" pitchFamily="2" charset="0"/>
              <a:ea typeface="Roboto Condensed Light" panose="020B0604020202020204" pitchFamily="2" charset="0"/>
            </a:endParaRPr>
          </a:p>
        </p:txBody>
      </p:sp>
      <p:sp>
        <p:nvSpPr>
          <p:cNvPr id="7" name="Google Shape;202;p31">
            <a:extLst>
              <a:ext uri="{FF2B5EF4-FFF2-40B4-BE49-F238E27FC236}">
                <a16:creationId xmlns:a16="http://schemas.microsoft.com/office/drawing/2014/main" id="{64E9C025-B4FD-47D8-AE25-47612A869CBD}"/>
              </a:ext>
            </a:extLst>
          </p:cNvPr>
          <p:cNvSpPr txBox="1">
            <a:spLocks/>
          </p:cNvSpPr>
          <p:nvPr/>
        </p:nvSpPr>
        <p:spPr>
          <a:xfrm>
            <a:off x="3010444" y="4040278"/>
            <a:ext cx="2874000" cy="977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dirty="0">
                <a:latin typeface="Roboto Condensed Light" panose="020B0604020202020204" pitchFamily="2" charset="0"/>
                <a:ea typeface="Roboto Condensed Light" panose="020B0604020202020204" pitchFamily="2" charset="0"/>
              </a:rPr>
              <a:t>Tijekom stanične diobe može doći do pogrešne podjele kromosoma, kao što je to u 21. paru kod Downovog sindroma. </a:t>
            </a:r>
            <a:endParaRPr lang="en-US" dirty="0">
              <a:latin typeface="Roboto Condensed Light" panose="020B0604020202020204" pitchFamily="2" charset="0"/>
              <a:ea typeface="Roboto Condensed Light" panose="020B0604020202020204" pitchFamily="2" charset="0"/>
            </a:endParaRPr>
          </a:p>
        </p:txBody>
      </p:sp>
      <p:sp>
        <p:nvSpPr>
          <p:cNvPr id="8" name="Google Shape;202;p31">
            <a:extLst>
              <a:ext uri="{FF2B5EF4-FFF2-40B4-BE49-F238E27FC236}">
                <a16:creationId xmlns:a16="http://schemas.microsoft.com/office/drawing/2014/main" id="{888E7332-6680-4DE9-B8B9-A03D7DEF3FFE}"/>
              </a:ext>
            </a:extLst>
          </p:cNvPr>
          <p:cNvSpPr txBox="1">
            <a:spLocks/>
          </p:cNvSpPr>
          <p:nvPr/>
        </p:nvSpPr>
        <p:spPr>
          <a:xfrm>
            <a:off x="5722127" y="3257250"/>
            <a:ext cx="3290156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dirty="0">
                <a:latin typeface="Roboto Condensed Light" panose="020B0604020202020204" pitchFamily="2" charset="0"/>
                <a:ea typeface="Roboto Condensed Light" panose="020B0604020202020204" pitchFamily="2" charset="0"/>
              </a:rPr>
              <a:t>Do ovakve greške dolazi slučajno te se ona pojavljuje bez obzira na zdravlje roditelja i njihov način života.</a:t>
            </a:r>
            <a:endParaRPr lang="en-US" dirty="0">
              <a:latin typeface="Roboto Condensed Light" panose="020B0604020202020204" pitchFamily="2" charset="0"/>
              <a:ea typeface="Roboto Condensed Light" panose="020B0604020202020204" pitchFamily="2" charset="0"/>
            </a:endParaRPr>
          </a:p>
        </p:txBody>
      </p:sp>
      <p:pic>
        <p:nvPicPr>
          <p:cNvPr id="14" name="Google Shape;205;p31">
            <a:extLst>
              <a:ext uri="{FF2B5EF4-FFF2-40B4-BE49-F238E27FC236}">
                <a16:creationId xmlns:a16="http://schemas.microsoft.com/office/drawing/2014/main" id="{6377DBBC-FEB4-47BC-91F3-1B0D1D85E3B0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325357" flipH="1">
            <a:off x="3005316" y="3449947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4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76067" y="481236"/>
            <a:ext cx="23957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Koje su značajke osoba sa sindromom Down?</a:t>
            </a:r>
            <a:endParaRPr sz="2400"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TJELESNE</a:t>
            </a:r>
            <a:endParaRPr dirty="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507206" y="2161275"/>
            <a:ext cx="3550444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/>
              <a:t>smanjena napetost mišića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/>
              <a:t>kosi položaj očiju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hr-HR" dirty="0"/>
              <a:t>kratke i široke ruke i noge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4840099" y="727487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SOCIJALNE</a:t>
            </a:r>
            <a:endParaRPr dirty="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5086352" y="1244268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hr-HR" dirty="0"/>
              <a:t>zainteresirani za okolinu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hr-HR" dirty="0"/>
              <a:t>vole fizički dodir (npr. Zagrljaj)</a:t>
            </a:r>
            <a:endParaRPr dirty="0"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"/>
          </p:nvPr>
        </p:nvSpPr>
        <p:spPr>
          <a:xfrm>
            <a:off x="929388" y="3455284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PSIHOLOŠKE</a:t>
            </a:r>
            <a:endParaRPr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5"/>
          </p:nvPr>
        </p:nvSpPr>
        <p:spPr>
          <a:xfrm>
            <a:off x="770073" y="3835968"/>
            <a:ext cx="3192594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hr-HR" dirty="0"/>
              <a:t>intelektualne teškoće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6"/>
          </p:nvPr>
        </p:nvSpPr>
        <p:spPr>
          <a:xfrm>
            <a:off x="5086352" y="2433298"/>
            <a:ext cx="3218051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ZDRAVLJE I ŽIVOTNI VIJEK</a:t>
            </a:r>
            <a:endParaRPr dirty="0"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7"/>
          </p:nvPr>
        </p:nvSpPr>
        <p:spPr>
          <a:xfrm>
            <a:off x="4863006" y="2877975"/>
            <a:ext cx="3773788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hr-HR" dirty="0"/>
              <a:t>često se rađaju sa srčanom greškom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hr-HR" dirty="0"/>
              <a:t>često moraju nositi naočale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hr-HR" dirty="0"/>
              <a:t>životni vijek nešto kraći u odnosu na ostale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hr-HR" dirty="0"/>
              <a:t>   (cca. 55 godina)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631800" y="1217830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15EF7-B599-46EF-B67D-E58B771F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673" y="1980464"/>
            <a:ext cx="4556476" cy="815700"/>
          </a:xfrm>
        </p:spPr>
        <p:txBody>
          <a:bodyPr/>
          <a:lstStyle/>
          <a:p>
            <a:r>
              <a:rPr lang="hr-HR" dirty="0"/>
              <a:t>Mitovi o osobama sa sindromom Down</a:t>
            </a:r>
          </a:p>
        </p:txBody>
      </p:sp>
    </p:spTree>
    <p:extLst>
      <p:ext uri="{BB962C8B-B14F-4D97-AF65-F5344CB8AC3E}">
        <p14:creationId xmlns:p14="http://schemas.microsoft.com/office/powerpoint/2010/main" val="379119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2;p33">
            <a:extLst>
              <a:ext uri="{FF2B5EF4-FFF2-40B4-BE49-F238E27FC236}">
                <a16:creationId xmlns:a16="http://schemas.microsoft.com/office/drawing/2014/main" id="{A2290751-D86A-405B-8843-3CEB3010FBEE}"/>
              </a:ext>
            </a:extLst>
          </p:cNvPr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10800000">
            <a:off x="645544" y="104650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21;p33">
            <a:extLst>
              <a:ext uri="{FF2B5EF4-FFF2-40B4-BE49-F238E27FC236}">
                <a16:creationId xmlns:a16="http://schemas.microsoft.com/office/drawing/2014/main" id="{F9470DEC-3E20-42F2-90CD-5F5762723D74}"/>
              </a:ext>
            </a:extLst>
          </p:cNvPr>
          <p:cNvSpPr txBox="1">
            <a:spLocks/>
          </p:cNvSpPr>
          <p:nvPr/>
        </p:nvSpPr>
        <p:spPr>
          <a:xfrm>
            <a:off x="530836" y="411144"/>
            <a:ext cx="30696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Downov sindrom rijedak je genetski poremećaj.</a:t>
            </a:r>
          </a:p>
        </p:txBody>
      </p:sp>
      <p:sp>
        <p:nvSpPr>
          <p:cNvPr id="4" name="Google Shape;220;p33">
            <a:extLst>
              <a:ext uri="{FF2B5EF4-FFF2-40B4-BE49-F238E27FC236}">
                <a16:creationId xmlns:a16="http://schemas.microsoft.com/office/drawing/2014/main" id="{F07D9644-AB4D-4461-8069-26A7D476B60E}"/>
              </a:ext>
            </a:extLst>
          </p:cNvPr>
          <p:cNvSpPr txBox="1">
            <a:spLocks/>
          </p:cNvSpPr>
          <p:nvPr/>
        </p:nvSpPr>
        <p:spPr>
          <a:xfrm>
            <a:off x="1525012" y="1262701"/>
            <a:ext cx="2901600" cy="749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Zapravo se radi o jednom od najčešćih genetskih poremećaja.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Roboto Mono Medium" panose="020B0604020202020204" charset="0"/>
              <a:ea typeface="Roboto Mono Medium" panose="020B060402020202020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C1DB5BAF-0B89-49EA-8C33-DC552FB6F301}"/>
              </a:ext>
            </a:extLst>
          </p:cNvPr>
          <p:cNvGrpSpPr/>
          <p:nvPr/>
        </p:nvGrpSpPr>
        <p:grpSpPr>
          <a:xfrm>
            <a:off x="1086664" y="1478902"/>
            <a:ext cx="438348" cy="336996"/>
            <a:chOff x="5312158" y="3793204"/>
            <a:chExt cx="438348" cy="336996"/>
          </a:xfrm>
        </p:grpSpPr>
        <p:sp>
          <p:nvSpPr>
            <p:cNvPr id="7" name="Google Shape;282;p36">
              <a:extLst>
                <a:ext uri="{FF2B5EF4-FFF2-40B4-BE49-F238E27FC236}">
                  <a16:creationId xmlns:a16="http://schemas.microsoft.com/office/drawing/2014/main" id="{095323FC-D940-463C-A6B0-87E6EB264667}"/>
                </a:ext>
              </a:extLst>
            </p:cNvPr>
            <p:cNvSpPr/>
            <p:nvPr/>
          </p:nvSpPr>
          <p:spPr>
            <a:xfrm>
              <a:off x="5312158" y="3831400"/>
              <a:ext cx="298800" cy="298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83;p36">
              <a:extLst>
                <a:ext uri="{FF2B5EF4-FFF2-40B4-BE49-F238E27FC236}">
                  <a16:creationId xmlns:a16="http://schemas.microsoft.com/office/drawing/2014/main" id="{FDF3A173-EBC7-4DA6-AABC-F95317CC2009}"/>
                </a:ext>
              </a:extLst>
            </p:cNvPr>
            <p:cNvSpPr/>
            <p:nvPr/>
          </p:nvSpPr>
          <p:spPr>
            <a:xfrm>
              <a:off x="5348620" y="3793204"/>
              <a:ext cx="401886" cy="298579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21;p33">
            <a:extLst>
              <a:ext uri="{FF2B5EF4-FFF2-40B4-BE49-F238E27FC236}">
                <a16:creationId xmlns:a16="http://schemas.microsoft.com/office/drawing/2014/main" id="{0424BC22-D586-4DBF-9EC9-F2D7C0650A9D}"/>
              </a:ext>
            </a:extLst>
          </p:cNvPr>
          <p:cNvSpPr txBox="1">
            <a:spLocks/>
          </p:cNvSpPr>
          <p:nvPr/>
        </p:nvSpPr>
        <p:spPr>
          <a:xfrm>
            <a:off x="1236064" y="2301310"/>
            <a:ext cx="30696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Većina djece sa sindromom Down ima starije roditelje.</a:t>
            </a:r>
          </a:p>
        </p:txBody>
      </p:sp>
      <p:pic>
        <p:nvPicPr>
          <p:cNvPr id="10" name="Google Shape;222;p33">
            <a:extLst>
              <a:ext uri="{FF2B5EF4-FFF2-40B4-BE49-F238E27FC236}">
                <a16:creationId xmlns:a16="http://schemas.microsoft.com/office/drawing/2014/main" id="{3EC8DF2B-AB70-413C-8558-DE24732858BE}"/>
              </a:ext>
            </a:extLst>
          </p:cNvPr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10800000">
            <a:off x="2335743" y="2977455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0;p33">
            <a:extLst>
              <a:ext uri="{FF2B5EF4-FFF2-40B4-BE49-F238E27FC236}">
                <a16:creationId xmlns:a16="http://schemas.microsoft.com/office/drawing/2014/main" id="{5A0E0C63-F3DB-4016-8D6F-B3A82ED84068}"/>
              </a:ext>
            </a:extLst>
          </p:cNvPr>
          <p:cNvSpPr txBox="1">
            <a:spLocks/>
          </p:cNvSpPr>
          <p:nvPr/>
        </p:nvSpPr>
        <p:spPr>
          <a:xfrm>
            <a:off x="796504" y="3130993"/>
            <a:ext cx="2901600" cy="749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1600"/>
              </a:spcAft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Iako šanse za pojavu sindroma Down kod djeteta rastu s dobi majke, većinu djece sa sindromom Down dobivaju roditelji mlađi od 35 godina.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Roboto Mono Medium" panose="020B0604020202020204" charset="0"/>
              <a:ea typeface="Roboto Mono Medium" panose="020B0604020202020204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FD2C9D1A-3A21-489F-A20E-1930EC8A353F}"/>
              </a:ext>
            </a:extLst>
          </p:cNvPr>
          <p:cNvGrpSpPr/>
          <p:nvPr/>
        </p:nvGrpSpPr>
        <p:grpSpPr>
          <a:xfrm>
            <a:off x="3766215" y="3712301"/>
            <a:ext cx="438348" cy="336996"/>
            <a:chOff x="5312158" y="3793204"/>
            <a:chExt cx="438348" cy="336996"/>
          </a:xfrm>
        </p:grpSpPr>
        <p:sp>
          <p:nvSpPr>
            <p:cNvPr id="13" name="Google Shape;282;p36">
              <a:extLst>
                <a:ext uri="{FF2B5EF4-FFF2-40B4-BE49-F238E27FC236}">
                  <a16:creationId xmlns:a16="http://schemas.microsoft.com/office/drawing/2014/main" id="{34D49EFB-0D03-4F24-B3B2-DA39C4620FB2}"/>
                </a:ext>
              </a:extLst>
            </p:cNvPr>
            <p:cNvSpPr/>
            <p:nvPr/>
          </p:nvSpPr>
          <p:spPr>
            <a:xfrm>
              <a:off x="5312158" y="3831400"/>
              <a:ext cx="298800" cy="298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3;p36">
              <a:extLst>
                <a:ext uri="{FF2B5EF4-FFF2-40B4-BE49-F238E27FC236}">
                  <a16:creationId xmlns:a16="http://schemas.microsoft.com/office/drawing/2014/main" id="{081BB8DB-7A12-4919-BB2F-4C65B1654EBA}"/>
                </a:ext>
              </a:extLst>
            </p:cNvPr>
            <p:cNvSpPr/>
            <p:nvPr/>
          </p:nvSpPr>
          <p:spPr>
            <a:xfrm>
              <a:off x="5348620" y="3793204"/>
              <a:ext cx="401886" cy="298579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21;p33">
            <a:extLst>
              <a:ext uri="{FF2B5EF4-FFF2-40B4-BE49-F238E27FC236}">
                <a16:creationId xmlns:a16="http://schemas.microsoft.com/office/drawing/2014/main" id="{7970D69D-41E6-4017-8558-9559C7F2D146}"/>
              </a:ext>
            </a:extLst>
          </p:cNvPr>
          <p:cNvSpPr txBox="1">
            <a:spLocks/>
          </p:cNvSpPr>
          <p:nvPr/>
        </p:nvSpPr>
        <p:spPr>
          <a:xfrm>
            <a:off x="4826611" y="411144"/>
            <a:ext cx="38601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Djeca sa sindromom Down odrastaju u posebnim ustanovama jer zbog intelektualnih teškoća ne mogu pohađati redovnu školu.</a:t>
            </a:r>
          </a:p>
        </p:txBody>
      </p:sp>
      <p:pic>
        <p:nvPicPr>
          <p:cNvPr id="16" name="Google Shape;222;p33">
            <a:extLst>
              <a:ext uri="{FF2B5EF4-FFF2-40B4-BE49-F238E27FC236}">
                <a16:creationId xmlns:a16="http://schemas.microsoft.com/office/drawing/2014/main" id="{BADDC569-77D9-4631-A72A-B5F2D34057B4}"/>
              </a:ext>
            </a:extLst>
          </p:cNvPr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10800000">
            <a:off x="4934176" y="1628191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0;p33">
            <a:extLst>
              <a:ext uri="{FF2B5EF4-FFF2-40B4-BE49-F238E27FC236}">
                <a16:creationId xmlns:a16="http://schemas.microsoft.com/office/drawing/2014/main" id="{6617AE7B-75A9-4598-90B6-50FDB9043F34}"/>
              </a:ext>
            </a:extLst>
          </p:cNvPr>
          <p:cNvSpPr txBox="1">
            <a:spLocks/>
          </p:cNvSpPr>
          <p:nvPr/>
        </p:nvSpPr>
        <p:spPr>
          <a:xfrm>
            <a:off x="5306080" y="1790456"/>
            <a:ext cx="3391755" cy="749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Iako većina djece sa sindromom Down ima neki stupanj intelektualnih teškoća te se neki školuju prema posebnom programu, dio njih uključen je u redovne škole.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Roboto Mono Medium" panose="020B0604020202020204" charset="0"/>
              <a:ea typeface="Roboto Mono Medium" panose="020B060402020202020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296DF9CD-1AD3-4C5D-BE46-DAD3CE6ED4A9}"/>
              </a:ext>
            </a:extLst>
          </p:cNvPr>
          <p:cNvGrpSpPr/>
          <p:nvPr/>
        </p:nvGrpSpPr>
        <p:grpSpPr>
          <a:xfrm>
            <a:off x="4963853" y="2478162"/>
            <a:ext cx="438348" cy="336996"/>
            <a:chOff x="5312158" y="3793204"/>
            <a:chExt cx="438348" cy="336996"/>
          </a:xfrm>
        </p:grpSpPr>
        <p:sp>
          <p:nvSpPr>
            <p:cNvPr id="19" name="Google Shape;282;p36">
              <a:extLst>
                <a:ext uri="{FF2B5EF4-FFF2-40B4-BE49-F238E27FC236}">
                  <a16:creationId xmlns:a16="http://schemas.microsoft.com/office/drawing/2014/main" id="{D306331D-90B6-4BAB-9702-4657DA5E5936}"/>
                </a:ext>
              </a:extLst>
            </p:cNvPr>
            <p:cNvSpPr/>
            <p:nvPr/>
          </p:nvSpPr>
          <p:spPr>
            <a:xfrm>
              <a:off x="5312158" y="3831400"/>
              <a:ext cx="298800" cy="298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3;p36">
              <a:extLst>
                <a:ext uri="{FF2B5EF4-FFF2-40B4-BE49-F238E27FC236}">
                  <a16:creationId xmlns:a16="http://schemas.microsoft.com/office/drawing/2014/main" id="{6A1B263A-4278-476A-9E6C-D561084D4E0B}"/>
                </a:ext>
              </a:extLst>
            </p:cNvPr>
            <p:cNvSpPr/>
            <p:nvPr/>
          </p:nvSpPr>
          <p:spPr>
            <a:xfrm>
              <a:off x="5348620" y="3793204"/>
              <a:ext cx="401886" cy="298579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Extra resources in schools for children with &amp;amp;#39;mild&amp;amp;#39; Down Syndrome">
            <a:extLst>
              <a:ext uri="{FF2B5EF4-FFF2-40B4-BE49-F238E27FC236}">
                <a16:creationId xmlns:a16="http://schemas.microsoft.com/office/drawing/2014/main" id="{6AAB2539-37C3-433E-BD55-85239274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78" y="3275320"/>
            <a:ext cx="2573503" cy="136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797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2;p33">
            <a:extLst>
              <a:ext uri="{FF2B5EF4-FFF2-40B4-BE49-F238E27FC236}">
                <a16:creationId xmlns:a16="http://schemas.microsoft.com/office/drawing/2014/main" id="{A2290751-D86A-405B-8843-3CEB3010FBEE}"/>
              </a:ext>
            </a:extLst>
          </p:cNvPr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10800000">
            <a:off x="645544" y="104650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21;p33">
            <a:extLst>
              <a:ext uri="{FF2B5EF4-FFF2-40B4-BE49-F238E27FC236}">
                <a16:creationId xmlns:a16="http://schemas.microsoft.com/office/drawing/2014/main" id="{F9470DEC-3E20-42F2-90CD-5F5762723D74}"/>
              </a:ext>
            </a:extLst>
          </p:cNvPr>
          <p:cNvSpPr txBox="1">
            <a:spLocks/>
          </p:cNvSpPr>
          <p:nvPr/>
        </p:nvSpPr>
        <p:spPr>
          <a:xfrm>
            <a:off x="530836" y="411144"/>
            <a:ext cx="34125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Odrasle osobe sa sindromom Down ne mogu se zaposliti.</a:t>
            </a:r>
          </a:p>
        </p:txBody>
      </p:sp>
      <p:sp>
        <p:nvSpPr>
          <p:cNvPr id="4" name="Google Shape;220;p33">
            <a:extLst>
              <a:ext uri="{FF2B5EF4-FFF2-40B4-BE49-F238E27FC236}">
                <a16:creationId xmlns:a16="http://schemas.microsoft.com/office/drawing/2014/main" id="{F07D9644-AB4D-4461-8069-26A7D476B60E}"/>
              </a:ext>
            </a:extLst>
          </p:cNvPr>
          <p:cNvSpPr txBox="1">
            <a:spLocks/>
          </p:cNvSpPr>
          <p:nvPr/>
        </p:nvSpPr>
        <p:spPr>
          <a:xfrm>
            <a:off x="1150031" y="1232658"/>
            <a:ext cx="3059794" cy="749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Iako ne mogu obavljati sve poslove (kao što ni mi nismo talentirani u svim područjima), često se zapošljavaju u uslužnim zanimanjima ili kao pomoćni radnici.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Roboto Mono Medium" panose="020B0604020202020204" charset="0"/>
              <a:ea typeface="Roboto Mono Medium" panose="020B060402020202020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C1DB5BAF-0B89-49EA-8C33-DC552FB6F301}"/>
              </a:ext>
            </a:extLst>
          </p:cNvPr>
          <p:cNvGrpSpPr/>
          <p:nvPr/>
        </p:nvGrpSpPr>
        <p:grpSpPr>
          <a:xfrm>
            <a:off x="645544" y="1761546"/>
            <a:ext cx="438348" cy="336996"/>
            <a:chOff x="5312158" y="3793204"/>
            <a:chExt cx="438348" cy="336996"/>
          </a:xfrm>
        </p:grpSpPr>
        <p:sp>
          <p:nvSpPr>
            <p:cNvPr id="7" name="Google Shape;282;p36">
              <a:extLst>
                <a:ext uri="{FF2B5EF4-FFF2-40B4-BE49-F238E27FC236}">
                  <a16:creationId xmlns:a16="http://schemas.microsoft.com/office/drawing/2014/main" id="{095323FC-D940-463C-A6B0-87E6EB264667}"/>
                </a:ext>
              </a:extLst>
            </p:cNvPr>
            <p:cNvSpPr/>
            <p:nvPr/>
          </p:nvSpPr>
          <p:spPr>
            <a:xfrm>
              <a:off x="5312158" y="3831400"/>
              <a:ext cx="298800" cy="298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83;p36">
              <a:extLst>
                <a:ext uri="{FF2B5EF4-FFF2-40B4-BE49-F238E27FC236}">
                  <a16:creationId xmlns:a16="http://schemas.microsoft.com/office/drawing/2014/main" id="{FDF3A173-EBC7-4DA6-AABC-F95317CC2009}"/>
                </a:ext>
              </a:extLst>
            </p:cNvPr>
            <p:cNvSpPr/>
            <p:nvPr/>
          </p:nvSpPr>
          <p:spPr>
            <a:xfrm>
              <a:off x="5348620" y="3793204"/>
              <a:ext cx="401886" cy="298579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21;p33">
            <a:extLst>
              <a:ext uri="{FF2B5EF4-FFF2-40B4-BE49-F238E27FC236}">
                <a16:creationId xmlns:a16="http://schemas.microsoft.com/office/drawing/2014/main" id="{7970D69D-41E6-4017-8558-9559C7F2D146}"/>
              </a:ext>
            </a:extLst>
          </p:cNvPr>
          <p:cNvSpPr txBox="1">
            <a:spLocks/>
          </p:cNvSpPr>
          <p:nvPr/>
        </p:nvSpPr>
        <p:spPr>
          <a:xfrm>
            <a:off x="4826611" y="411144"/>
            <a:ext cx="38601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Odrasle osobe sa sindromom Down ne sklapaju brakove i nemaju djecu.</a:t>
            </a:r>
          </a:p>
        </p:txBody>
      </p:sp>
      <p:pic>
        <p:nvPicPr>
          <p:cNvPr id="16" name="Google Shape;222;p33">
            <a:extLst>
              <a:ext uri="{FF2B5EF4-FFF2-40B4-BE49-F238E27FC236}">
                <a16:creationId xmlns:a16="http://schemas.microsoft.com/office/drawing/2014/main" id="{BADDC569-77D9-4631-A72A-B5F2D34057B4}"/>
              </a:ext>
            </a:extLst>
          </p:cNvPr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10800000">
            <a:off x="4934176" y="1115789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0;p33">
            <a:extLst>
              <a:ext uri="{FF2B5EF4-FFF2-40B4-BE49-F238E27FC236}">
                <a16:creationId xmlns:a16="http://schemas.microsoft.com/office/drawing/2014/main" id="{6617AE7B-75A9-4598-90B6-50FDB9043F34}"/>
              </a:ext>
            </a:extLst>
          </p:cNvPr>
          <p:cNvSpPr txBox="1">
            <a:spLocks/>
          </p:cNvSpPr>
          <p:nvPr/>
        </p:nvSpPr>
        <p:spPr>
          <a:xfrm>
            <a:off x="4919752" y="1386643"/>
            <a:ext cx="3059793" cy="749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Osobe sa sindromom Down doživljavaju iste emocije kao i mi, pa tako i ljubav. Mogu ulaziti u veze te sklapaju brakove, a ponekad imaju i djecu.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Roboto Mono Medium" panose="020B0604020202020204" charset="0"/>
              <a:ea typeface="Roboto Mono Medium" panose="020B060402020202020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296DF9CD-1AD3-4C5D-BE46-DAD3CE6ED4A9}"/>
              </a:ext>
            </a:extLst>
          </p:cNvPr>
          <p:cNvGrpSpPr/>
          <p:nvPr/>
        </p:nvGrpSpPr>
        <p:grpSpPr>
          <a:xfrm>
            <a:off x="8065580" y="1904831"/>
            <a:ext cx="438348" cy="336996"/>
            <a:chOff x="5312158" y="3793204"/>
            <a:chExt cx="438348" cy="336996"/>
          </a:xfrm>
        </p:grpSpPr>
        <p:sp>
          <p:nvSpPr>
            <p:cNvPr id="19" name="Google Shape;282;p36">
              <a:extLst>
                <a:ext uri="{FF2B5EF4-FFF2-40B4-BE49-F238E27FC236}">
                  <a16:creationId xmlns:a16="http://schemas.microsoft.com/office/drawing/2014/main" id="{D306331D-90B6-4BAB-9702-4657DA5E5936}"/>
                </a:ext>
              </a:extLst>
            </p:cNvPr>
            <p:cNvSpPr/>
            <p:nvPr/>
          </p:nvSpPr>
          <p:spPr>
            <a:xfrm>
              <a:off x="5312158" y="3831400"/>
              <a:ext cx="298800" cy="298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3;p36">
              <a:extLst>
                <a:ext uri="{FF2B5EF4-FFF2-40B4-BE49-F238E27FC236}">
                  <a16:creationId xmlns:a16="http://schemas.microsoft.com/office/drawing/2014/main" id="{6A1B263A-4278-476A-9E6C-D561084D4E0B}"/>
                </a:ext>
              </a:extLst>
            </p:cNvPr>
            <p:cNvSpPr/>
            <p:nvPr/>
          </p:nvSpPr>
          <p:spPr>
            <a:xfrm>
              <a:off x="5348620" y="3793204"/>
              <a:ext cx="401886" cy="298579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21;p33">
            <a:extLst>
              <a:ext uri="{FF2B5EF4-FFF2-40B4-BE49-F238E27FC236}">
                <a16:creationId xmlns:a16="http://schemas.microsoft.com/office/drawing/2014/main" id="{146AFF4B-A340-4244-9FF5-3F3ADD2B00B8}"/>
              </a:ext>
            </a:extLst>
          </p:cNvPr>
          <p:cNvSpPr txBox="1">
            <a:spLocks/>
          </p:cNvSpPr>
          <p:nvPr/>
        </p:nvSpPr>
        <p:spPr>
          <a:xfrm>
            <a:off x="4826611" y="2838047"/>
            <a:ext cx="38601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Downov sindrom moguće je izliječiti.</a:t>
            </a:r>
          </a:p>
        </p:txBody>
      </p:sp>
      <p:sp>
        <p:nvSpPr>
          <p:cNvPr id="22" name="Google Shape;220;p33">
            <a:extLst>
              <a:ext uri="{FF2B5EF4-FFF2-40B4-BE49-F238E27FC236}">
                <a16:creationId xmlns:a16="http://schemas.microsoft.com/office/drawing/2014/main" id="{7ABA3435-1CC8-4C2D-8AE2-579B95A79C99}"/>
              </a:ext>
            </a:extLst>
          </p:cNvPr>
          <p:cNvSpPr txBox="1">
            <a:spLocks/>
          </p:cNvSpPr>
          <p:nvPr/>
        </p:nvSpPr>
        <p:spPr>
          <a:xfrm>
            <a:off x="4727861" y="3471473"/>
            <a:ext cx="3443574" cy="749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1600"/>
              </a:spcAft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Trenutno nije. Ne postoji lijek niti metoda liječenja koja bi bila uspješna. Vjeruje se da će napredak u medicini i genetici možda to omogućiti.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Roboto Mono Medium" panose="020B0604020202020204" charset="0"/>
              <a:ea typeface="Roboto Mono Medium" panose="020B0604020202020204" charset="0"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A3165EDE-93AE-43F8-A781-DE963B6AA248}"/>
              </a:ext>
            </a:extLst>
          </p:cNvPr>
          <p:cNvGrpSpPr/>
          <p:nvPr/>
        </p:nvGrpSpPr>
        <p:grpSpPr>
          <a:xfrm>
            <a:off x="8175229" y="3759034"/>
            <a:ext cx="438348" cy="336996"/>
            <a:chOff x="5312158" y="3793204"/>
            <a:chExt cx="438348" cy="336996"/>
          </a:xfrm>
        </p:grpSpPr>
        <p:sp>
          <p:nvSpPr>
            <p:cNvPr id="24" name="Google Shape;282;p36">
              <a:extLst>
                <a:ext uri="{FF2B5EF4-FFF2-40B4-BE49-F238E27FC236}">
                  <a16:creationId xmlns:a16="http://schemas.microsoft.com/office/drawing/2014/main" id="{AC54932B-C193-4A3E-895F-99A57A2F8FD2}"/>
                </a:ext>
              </a:extLst>
            </p:cNvPr>
            <p:cNvSpPr/>
            <p:nvPr/>
          </p:nvSpPr>
          <p:spPr>
            <a:xfrm>
              <a:off x="5312158" y="3831400"/>
              <a:ext cx="298800" cy="298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3;p36">
              <a:extLst>
                <a:ext uri="{FF2B5EF4-FFF2-40B4-BE49-F238E27FC236}">
                  <a16:creationId xmlns:a16="http://schemas.microsoft.com/office/drawing/2014/main" id="{0A7376F3-D29E-48C3-BB0E-2BE6727B9AED}"/>
                </a:ext>
              </a:extLst>
            </p:cNvPr>
            <p:cNvSpPr/>
            <p:nvPr/>
          </p:nvSpPr>
          <p:spPr>
            <a:xfrm>
              <a:off x="5348620" y="3793204"/>
              <a:ext cx="401886" cy="298579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The struggle to find work when you have Down&amp;amp;#39;s syndrome - BBC News">
            <a:extLst>
              <a:ext uri="{FF2B5EF4-FFF2-40B4-BE49-F238E27FC236}">
                <a16:creationId xmlns:a16="http://schemas.microsoft.com/office/drawing/2014/main" id="{A12D7E6B-7B69-46C9-8EB4-C4EE32C7D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"/>
          <a:stretch/>
        </p:blipFill>
        <p:spPr bwMode="auto">
          <a:xfrm>
            <a:off x="682006" y="2918549"/>
            <a:ext cx="3339641" cy="175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226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1304758" y="510320"/>
            <a:ext cx="4807504" cy="925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Zašto obilježavamo Svjetski dan osoba sa sindromom Down?</a:t>
            </a:r>
            <a:endParaRPr dirty="0"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6515420" y="2295673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 rot="20862612">
            <a:off x="6350232" y="3101421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latin typeface="Ink Free" panose="03080402000500000000" pitchFamily="66" charset="0"/>
              </a:rPr>
              <a:t>Trisomija</a:t>
            </a:r>
            <a:br>
              <a:rPr lang="hr-HR" sz="1800" b="1" dirty="0">
                <a:latin typeface="Ink Free" panose="03080402000500000000" pitchFamily="66" charset="0"/>
              </a:rPr>
            </a:br>
            <a:r>
              <a:rPr lang="hr-HR" sz="1800" b="1" dirty="0">
                <a:latin typeface="Ink Free" panose="03080402000500000000" pitchFamily="66" charset="0"/>
              </a:rPr>
              <a:t>21. kromosoma</a:t>
            </a:r>
            <a:br>
              <a:rPr lang="hr-HR" sz="1800" b="1" dirty="0">
                <a:latin typeface="Ink Free" panose="03080402000500000000" pitchFamily="66" charset="0"/>
              </a:rPr>
            </a:br>
            <a:r>
              <a:rPr lang="hr-HR" sz="1800" b="1" dirty="0">
                <a:latin typeface="Ink Free" panose="03080402000500000000" pitchFamily="66" charset="0"/>
              </a:rPr>
              <a:t>– 21.3.</a:t>
            </a:r>
            <a:endParaRPr sz="1800" b="1" dirty="0">
              <a:latin typeface="Ink Free" panose="03080402000500000000" pitchFamily="66" charset="0"/>
            </a:endParaRPr>
          </a:p>
        </p:txBody>
      </p:sp>
      <p:sp>
        <p:nvSpPr>
          <p:cNvPr id="18" name="Google Shape;252;p35">
            <a:extLst>
              <a:ext uri="{FF2B5EF4-FFF2-40B4-BE49-F238E27FC236}">
                <a16:creationId xmlns:a16="http://schemas.microsoft.com/office/drawing/2014/main" id="{FA7B84AC-C845-4782-935F-FD58AA29B14F}"/>
              </a:ext>
            </a:extLst>
          </p:cNvPr>
          <p:cNvSpPr txBox="1">
            <a:spLocks/>
          </p:cNvSpPr>
          <p:nvPr/>
        </p:nvSpPr>
        <p:spPr>
          <a:xfrm>
            <a:off x="1203942" y="1083657"/>
            <a:ext cx="5404027" cy="2976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>
              <a:buSzPts val="1400"/>
            </a:pP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pPr marL="457200" indent="-317500">
              <a:buSzPts val="1400"/>
              <a:buFont typeface="Arial"/>
              <a:buChar char="●"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Ovaj dan obilježavamo kako bismo podigli svijest okoline o osobama sa sindromom Down i kako bismo više naučili o njima.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pPr marL="457200" indent="-317500">
              <a:buSzPts val="1400"/>
              <a:buFont typeface="Arial"/>
              <a:buChar char="●"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  <a:t>Na taj dan nose se različite čarape koje svojim oblikom podsjećaju na kromosome!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Roboto Mono Medium" panose="020B0604020202020204" charset="0"/>
                <a:ea typeface="Roboto Mono Medium" panose="020B0604020202020204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Roboto Mono Medium" panose="020B0604020202020204" charset="0"/>
              <a:ea typeface="Roboto Mono Medium" panose="020B0604020202020204" charset="0"/>
            </a:endParaRPr>
          </a:p>
        </p:txBody>
      </p:sp>
      <p:pic>
        <p:nvPicPr>
          <p:cNvPr id="4098" name="Picture 2" descr="World Down Syndrome Day - WEAR ODD SOCKS - Home | Facebook">
            <a:extLst>
              <a:ext uri="{FF2B5EF4-FFF2-40B4-BE49-F238E27FC236}">
                <a16:creationId xmlns:a16="http://schemas.microsoft.com/office/drawing/2014/main" id="{9D97E532-466E-4EAF-A1C4-04D4D461C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7" t="8855" r="1357" b="6250"/>
          <a:stretch/>
        </p:blipFill>
        <p:spPr bwMode="auto">
          <a:xfrm>
            <a:off x="6436518" y="600915"/>
            <a:ext cx="1143000" cy="1164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;p31">
            <a:extLst>
              <a:ext uri="{FF2B5EF4-FFF2-40B4-BE49-F238E27FC236}">
                <a16:creationId xmlns:a16="http://schemas.microsoft.com/office/drawing/2014/main" id="{DB487334-A58B-4784-A168-7E1D4BA29F89}"/>
              </a:ext>
            </a:extLst>
          </p:cNvPr>
          <p:cNvSpPr txBox="1">
            <a:spLocks/>
          </p:cNvSpPr>
          <p:nvPr/>
        </p:nvSpPr>
        <p:spPr>
          <a:xfrm>
            <a:off x="1476180" y="516955"/>
            <a:ext cx="41673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  <a:latin typeface="Concert One" panose="020B0604020202020204" charset="0"/>
              </a:rPr>
              <a:t>Ako te zanima više…</a:t>
            </a:r>
          </a:p>
        </p:txBody>
      </p:sp>
      <p:pic>
        <p:nvPicPr>
          <p:cNvPr id="6" name="Slika 5" descr="Slika na kojoj se prikazuje tekst, na zatvorenom, zaslon, snimka zaslona&#10;&#10;Opis je automatski generiran">
            <a:extLst>
              <a:ext uri="{FF2B5EF4-FFF2-40B4-BE49-F238E27FC236}">
                <a16:creationId xmlns:a16="http://schemas.microsoft.com/office/drawing/2014/main" id="{7EC9744C-8FA4-4B24-8519-DD9099447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86" y="1089655"/>
            <a:ext cx="4936625" cy="253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194;p31">
            <a:extLst>
              <a:ext uri="{FF2B5EF4-FFF2-40B4-BE49-F238E27FC236}">
                <a16:creationId xmlns:a16="http://schemas.microsoft.com/office/drawing/2014/main" id="{97F0BE76-6469-484B-B734-F836E66ED953}"/>
              </a:ext>
            </a:extLst>
          </p:cNvPr>
          <p:cNvSpPr txBox="1">
            <a:spLocks/>
          </p:cNvSpPr>
          <p:nvPr/>
        </p:nvSpPr>
        <p:spPr>
          <a:xfrm>
            <a:off x="2520600" y="3707606"/>
            <a:ext cx="45197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000" dirty="0">
                <a:solidFill>
                  <a:schemeClr val="accent4">
                    <a:lumMod val="75000"/>
                  </a:schemeClr>
                </a:solidFill>
                <a:latin typeface="Concert One" panose="020B0604020202020204" charset="0"/>
              </a:rPr>
              <a:t>Pogledaj film </a:t>
            </a:r>
            <a:r>
              <a:rPr lang="hr-HR" sz="2000" i="1" dirty="0">
                <a:solidFill>
                  <a:schemeClr val="accent4">
                    <a:lumMod val="75000"/>
                  </a:schemeClr>
                </a:solidFill>
                <a:latin typeface="Concert One" panose="020B0604020202020204" charset="0"/>
              </a:rPr>
              <a:t>Moj brat lovi dinosaure </a:t>
            </a:r>
            <a:r>
              <a:rPr lang="hr-HR" sz="2000" dirty="0">
                <a:solidFill>
                  <a:schemeClr val="accent4">
                    <a:lumMod val="75000"/>
                  </a:schemeClr>
                </a:solidFill>
                <a:latin typeface="Concert One" panose="020B0604020202020204" charset="0"/>
              </a:rPr>
              <a:t>na web stranici Kina Europe!</a:t>
            </a:r>
          </a:p>
        </p:txBody>
      </p:sp>
    </p:spTree>
    <p:extLst>
      <p:ext uri="{BB962C8B-B14F-4D97-AF65-F5344CB8AC3E}">
        <p14:creationId xmlns:p14="http://schemas.microsoft.com/office/powerpoint/2010/main" val="3783294431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B5D6DA5535F94CB4EE8FCB7E48AB66" ma:contentTypeVersion="15" ma:contentTypeDescription="Stvaranje novog dokumenta." ma:contentTypeScope="" ma:versionID="e49ec1a0904511bfb6020d705c30e041">
  <xsd:schema xmlns:xsd="http://www.w3.org/2001/XMLSchema" xmlns:xs="http://www.w3.org/2001/XMLSchema" xmlns:p="http://schemas.microsoft.com/office/2006/metadata/properties" xmlns:ns2="98f9597b-ade0-415d-a648-4b4f6a86140d" xmlns:ns3="9d512641-77c0-4e5e-846a-21f621eab8e6" targetNamespace="http://schemas.microsoft.com/office/2006/metadata/properties" ma:root="true" ma:fieldsID="89489d50c2accd94cffed0c1d2b6c4c7" ns2:_="" ns3:_="">
    <xsd:import namespace="98f9597b-ade0-415d-a648-4b4f6a86140d"/>
    <xsd:import namespace="9d512641-77c0-4e5e-846a-21f621eab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9597b-ade0-415d-a648-4b4f6a861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2641-77c0-4e5e-846a-21f621eab8e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2380af5-3c2d-43eb-9f3b-54b6b55e6bd4}" ma:internalName="TaxCatchAll" ma:showField="CatchAllData" ma:web="9d512641-77c0-4e5e-846a-21f621eab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f9597b-ade0-415d-a648-4b4f6a86140d">
      <Terms xmlns="http://schemas.microsoft.com/office/infopath/2007/PartnerControls"/>
    </lcf76f155ced4ddcb4097134ff3c332f>
    <TaxCatchAll xmlns="9d512641-77c0-4e5e-846a-21f621eab8e6" xsi:nil="true"/>
  </documentManagement>
</p:properties>
</file>

<file path=customXml/itemProps1.xml><?xml version="1.0" encoding="utf-8"?>
<ds:datastoreItem xmlns:ds="http://schemas.openxmlformats.org/officeDocument/2006/customXml" ds:itemID="{F93E0533-8239-43C0-B0EF-BD08E2997202}"/>
</file>

<file path=customXml/itemProps2.xml><?xml version="1.0" encoding="utf-8"?>
<ds:datastoreItem xmlns:ds="http://schemas.openxmlformats.org/officeDocument/2006/customXml" ds:itemID="{0AA0A6A3-EFE7-4721-9BAD-FD68AECD6ABB}"/>
</file>

<file path=customXml/itemProps3.xml><?xml version="1.0" encoding="utf-8"?>
<ds:datastoreItem xmlns:ds="http://schemas.openxmlformats.org/officeDocument/2006/customXml" ds:itemID="{0ED583E8-6053-4478-83D2-97B3AB9E4018}"/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487</Words>
  <Application>Microsoft Office PowerPoint</Application>
  <PresentationFormat>Prikaz na zaslonu (16:9)</PresentationFormat>
  <Paragraphs>48</Paragraphs>
  <Slides>10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20" baseType="lpstr">
      <vt:lpstr>Roboto Mono Medium</vt:lpstr>
      <vt:lpstr>Courier New</vt:lpstr>
      <vt:lpstr>Coming Soon</vt:lpstr>
      <vt:lpstr>Roboto Medium</vt:lpstr>
      <vt:lpstr>Ink Free</vt:lpstr>
      <vt:lpstr>Concert One</vt:lpstr>
      <vt:lpstr>Arial</vt:lpstr>
      <vt:lpstr>Roboto Condensed Light</vt:lpstr>
      <vt:lpstr>Anonymous Pro</vt:lpstr>
      <vt:lpstr>Notebook Lesson by Slidesgo</vt:lpstr>
      <vt:lpstr>Svjetski dan osoba sa sindromom Down</vt:lpstr>
      <vt:lpstr>Što je sindrom Down?</vt:lpstr>
      <vt:lpstr>Kako Downov sindrom nastaje?</vt:lpstr>
      <vt:lpstr>Koje su značajke osoba sa sindromom Down?</vt:lpstr>
      <vt:lpstr>Mitovi o osobama sa sindromom Down</vt:lpstr>
      <vt:lpstr>PowerPoint prezentacija</vt:lpstr>
      <vt:lpstr>PowerPoint prezentacija</vt:lpstr>
      <vt:lpstr>Trisomija 21. kromosoma – 21.3.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osoba sa sindromom Down</dc:title>
  <cp:lastModifiedBy>Marijana Vrankić Pavon</cp:lastModifiedBy>
  <cp:revision>35</cp:revision>
  <dcterms:modified xsi:type="dcterms:W3CDTF">2022-03-11T08:01:54Z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0x0101004BB5D6DA5535F94CB4EE8FCB7E48AB66</vt:lpwstr>
  </property>
</Properties>
</file>